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72" r:id="rId4"/>
    <p:sldId id="273" r:id="rId5"/>
    <p:sldId id="258" r:id="rId6"/>
    <p:sldId id="260" r:id="rId7"/>
    <p:sldId id="275" r:id="rId8"/>
    <p:sldId id="261" r:id="rId9"/>
    <p:sldId id="264" r:id="rId10"/>
    <p:sldId id="278" r:id="rId11"/>
    <p:sldId id="265" r:id="rId12"/>
    <p:sldId id="266" r:id="rId13"/>
    <p:sldId id="277" r:id="rId14"/>
    <p:sldId id="267" r:id="rId15"/>
    <p:sldId id="268" r:id="rId16"/>
    <p:sldId id="279" r:id="rId17"/>
    <p:sldId id="269" r:id="rId18"/>
    <p:sldId id="270" r:id="rId19"/>
    <p:sldId id="271" r:id="rId20"/>
    <p:sldId id="2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D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40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01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8788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4826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290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3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003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827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9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60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17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95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480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63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56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09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72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4E139-4F40-4683-AF62-88EB0F679D90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FF6AB-A94D-4475-831A-FD4913BC7D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469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mjzbpSVY1A?t=389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mjzbpSVY1A?start=389&amp;feature=oembed" TargetMode="Externa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figure/Conventional-multilayer-perceptron-a-feedforward-neural-network-with-fully-connected_fig1_314354884" TargetMode="External"/><Relationship Id="rId3" Type="http://schemas.openxmlformats.org/officeDocument/2006/relationships/hyperlink" Target="https://www.informatik-aktuell.de/betrieb/kuenstliche-intelligenz/neuronale-netze-ein-blick-in-die-black-box.html" TargetMode="External"/><Relationship Id="rId7" Type="http://schemas.openxmlformats.org/officeDocument/2006/relationships/hyperlink" Target="https://www.youtube.com/@sentdex" TargetMode="External"/><Relationship Id="rId2" Type="http://schemas.openxmlformats.org/officeDocument/2006/relationships/hyperlink" Target="https://www.alamy.de/stockfoto-gehirn-neuronales-netz-37882186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sciencedojo.com/blog/machine-learning-101/" TargetMode="External"/><Relationship Id="rId5" Type="http://schemas.openxmlformats.org/officeDocument/2006/relationships/hyperlink" Target="https://www.advancinganalytics.co.uk/blog/2021/12/15/understanding-the-difference-between-ai-ml-and-dl-using-an-incredibly-simple-example" TargetMode="External"/><Relationship Id="rId10" Type="http://schemas.openxmlformats.org/officeDocument/2006/relationships/hyperlink" Target="https://datasolut.com/machine-learning-vs-deep-learning/" TargetMode="External"/><Relationship Id="rId4" Type="http://schemas.openxmlformats.org/officeDocument/2006/relationships/hyperlink" Target="http://www.flintech.in/ai-vs-ml-vs-dl-vs-ds/" TargetMode="External"/><Relationship Id="rId9" Type="http://schemas.openxmlformats.org/officeDocument/2006/relationships/hyperlink" Target="https://nnf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9" name="Rectangle 118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Grafik 5" descr="Ein Bild, das Spinnennetz, Outdoorobjekt enthält.&#10;&#10;Automatisch generierte Beschreibung">
            <a:extLst>
              <a:ext uri="{FF2B5EF4-FFF2-40B4-BE49-F238E27FC236}">
                <a16:creationId xmlns:a16="http://schemas.microsoft.com/office/drawing/2014/main" id="{9BB2F936-6952-CE96-F598-58CF53DCF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 b="723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23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25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6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7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8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0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1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2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3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5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6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7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8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9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0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1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2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3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4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E424BAA-19A7-2F6E-EF9F-3152DB482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de-DE" sz="4400" dirty="0"/>
              <a:t>Neuronale Netze</a:t>
            </a:r>
            <a:br>
              <a:rPr lang="de-DE" sz="4400" dirty="0"/>
            </a:br>
            <a:r>
              <a:rPr lang="de-DE" sz="4400" dirty="0"/>
              <a:t>-Machine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36AEFE-B684-464E-CCF2-08DFF9E24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Von David Völlm</a:t>
            </a:r>
          </a:p>
        </p:txBody>
      </p:sp>
    </p:spTree>
    <p:extLst>
      <p:ext uri="{BB962C8B-B14F-4D97-AF65-F5344CB8AC3E}">
        <p14:creationId xmlns:p14="http://schemas.microsoft.com/office/powerpoint/2010/main" val="98502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7C147F1-5572-E201-A1B8-0FFAD664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24" y="478459"/>
            <a:ext cx="8650974" cy="32372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7BAC7B5-E598-4404-566E-326AD9A5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48" y="3487723"/>
            <a:ext cx="5564319" cy="2638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887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4E522-F7ED-EC12-FC4E-9B01BDD5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Vernetzung von Neuronen</a:t>
            </a:r>
          </a:p>
        </p:txBody>
      </p:sp>
      <p:pic>
        <p:nvPicPr>
          <p:cNvPr id="4" name="Inhaltsplatzhalter 17">
            <a:extLst>
              <a:ext uri="{FF2B5EF4-FFF2-40B4-BE49-F238E27FC236}">
                <a16:creationId xmlns:a16="http://schemas.microsoft.com/office/drawing/2014/main" id="{6CDA1997-89BE-0045-0FE3-4197C773B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21" y="2249488"/>
            <a:ext cx="5105584" cy="3541712"/>
          </a:xfrm>
        </p:spPr>
      </p:pic>
    </p:spTree>
    <p:extLst>
      <p:ext uri="{BB962C8B-B14F-4D97-AF65-F5344CB8AC3E}">
        <p14:creationId xmlns:p14="http://schemas.microsoft.com/office/powerpoint/2010/main" val="995517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CD6DF-7CA8-E048-51FD-F6859CA2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9515C-79B3-9210-CCEA-11A7258B6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ReLU</a:t>
            </a:r>
            <a:r>
              <a:rPr lang="de-DE" dirty="0"/>
              <a:t> 		</a:t>
            </a:r>
            <a:r>
              <a:rPr lang="de-DE" sz="1800" dirty="0" err="1"/>
              <a:t>max</a:t>
            </a:r>
            <a:r>
              <a:rPr lang="de-DE" sz="1800" dirty="0"/>
              <a:t>(0,x)</a:t>
            </a:r>
          </a:p>
          <a:p>
            <a:r>
              <a:rPr lang="de-DE" dirty="0"/>
              <a:t>Sigmoid     	</a:t>
            </a:r>
            <a:r>
              <a:rPr lang="de-DE" sz="1800" dirty="0" err="1"/>
              <a:t>sig</a:t>
            </a:r>
            <a:r>
              <a:rPr lang="de-DE" sz="1800" dirty="0"/>
              <a:t>‘(x) = </a:t>
            </a:r>
            <a:r>
              <a:rPr lang="de-DE" sz="1800" dirty="0" err="1"/>
              <a:t>sig</a:t>
            </a:r>
            <a:r>
              <a:rPr lang="de-DE" sz="1800" dirty="0"/>
              <a:t>(x) * (1-sig(x))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Softmax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8E44E5-C8EE-81FC-F1E8-57F1B1139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297143"/>
            <a:ext cx="4032111" cy="185241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97DBD9B-16A9-3CC3-066D-014400BE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4500"/>
            <a:ext cx="3725864" cy="1862932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E19DEB-A8B2-1FD8-C7E0-1CB39F71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4" y="4495800"/>
            <a:ext cx="3099879" cy="17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5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2A68D17-9F3D-5D09-84A2-532A29D57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73" y="69825"/>
            <a:ext cx="7229475" cy="67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0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EACCB-B751-3B9F-617D-D9007A1AA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3.3.1 Beispiel Sinus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7D1146-92BE-76CD-DA5D-6428E87D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https://youtu.be/gmjzbpSVY1A?t=389</a:t>
            </a:r>
            <a:endParaRPr lang="de-DE" dirty="0"/>
          </a:p>
          <a:p>
            <a:endParaRPr lang="de-DE" dirty="0"/>
          </a:p>
        </p:txBody>
      </p:sp>
      <p:pic>
        <p:nvPicPr>
          <p:cNvPr id="5" name="Onlinemedien 4" title="Neural Networks from Scratch - P.5 Hidden Layer Activation Functions">
            <a:hlinkClick r:id="" action="ppaction://media"/>
            <a:extLst>
              <a:ext uri="{FF2B5EF4-FFF2-40B4-BE49-F238E27FC236}">
                <a16:creationId xmlns:a16="http://schemas.microsoft.com/office/drawing/2014/main" id="{7270BC1B-6C38-114C-A77B-4CEABCB078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51805" y="1540255"/>
            <a:ext cx="9411938" cy="53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0BE32-81BA-5ED4-5624-F525AED3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Optimierung von Neuronalen Netzen</a:t>
            </a:r>
          </a:p>
        </p:txBody>
      </p:sp>
      <p:pic>
        <p:nvPicPr>
          <p:cNvPr id="5" name="Inhaltsplatzhalter 4" descr="Ein Bild, das Text, draußen, Schild, gelb enthält.&#10;&#10;Automatisch generierte Beschreibung">
            <a:extLst>
              <a:ext uri="{FF2B5EF4-FFF2-40B4-BE49-F238E27FC236}">
                <a16:creationId xmlns:a16="http://schemas.microsoft.com/office/drawing/2014/main" id="{9E95AFFA-6818-C09C-BFFF-A3D190CFE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43" y="1357803"/>
            <a:ext cx="6250740" cy="4167161"/>
          </a:xfrm>
        </p:spPr>
      </p:pic>
      <p:pic>
        <p:nvPicPr>
          <p:cNvPr id="13" name="Grafik 12" descr="Ein Bild, das Wirbellose enthält.&#10;&#10;Automatisch generierte Beschreibung">
            <a:extLst>
              <a:ext uri="{FF2B5EF4-FFF2-40B4-BE49-F238E27FC236}">
                <a16:creationId xmlns:a16="http://schemas.microsoft.com/office/drawing/2014/main" id="{B837569A-1A8F-9572-7D7C-B8301A368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0" y="1793387"/>
            <a:ext cx="5462261" cy="42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51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92DEBA4A-4469-01CA-1903-F128D53A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78" y="2228661"/>
            <a:ext cx="3983671" cy="356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399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BE889-AE5C-A724-9986-DD1A3667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Zufällig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77D2B6-107D-0A65-31DF-B4AA232AF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W=r</a:t>
            </a:r>
          </a:p>
          <a:p>
            <a:r>
              <a:rPr lang="de-DE" dirty="0"/>
              <a:t>W+=r</a:t>
            </a:r>
          </a:p>
        </p:txBody>
      </p:sp>
    </p:spTree>
    <p:extLst>
      <p:ext uri="{BB962C8B-B14F-4D97-AF65-F5344CB8AC3E}">
        <p14:creationId xmlns:p14="http://schemas.microsoft.com/office/powerpoint/2010/main" val="4227458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EE1BB-D4F6-450F-BA94-11655C01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Backpropagation (SGD)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3DB1F52-A946-CB8C-A055-36B42559D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36" y="1996940"/>
            <a:ext cx="3833454" cy="1817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62C5F0A-0708-0702-9D65-96588B8E0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85" y="3421970"/>
            <a:ext cx="6186148" cy="16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7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A1FD1-3F58-DD0A-4B8A-32D7FD63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Andere </a:t>
            </a:r>
            <a:r>
              <a:rPr lang="de-DE" dirty="0" err="1"/>
              <a:t>Optimierungs</a:t>
            </a:r>
            <a:r>
              <a:rPr lang="de-DE" dirty="0"/>
              <a:t> Ideen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D3EE-5C7A-DB11-741B-848461DA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Momentum =&gt; ADAM</a:t>
            </a:r>
          </a:p>
          <a:p>
            <a:r>
              <a:rPr lang="de-DE" dirty="0"/>
              <a:t>Evolutionär (Reinforcement Learning)</a:t>
            </a:r>
          </a:p>
          <a:p>
            <a:r>
              <a:rPr lang="de-DE" dirty="0" err="1"/>
              <a:t>Learnrate</a:t>
            </a:r>
            <a:endParaRPr lang="de-DE" dirty="0"/>
          </a:p>
          <a:p>
            <a:r>
              <a:rPr lang="de-DE" dirty="0"/>
              <a:t>Batches</a:t>
            </a:r>
          </a:p>
          <a:p>
            <a:r>
              <a:rPr lang="de-DE" dirty="0"/>
              <a:t>Test / Trainings Daten</a:t>
            </a:r>
          </a:p>
        </p:txBody>
      </p:sp>
      <p:pic>
        <p:nvPicPr>
          <p:cNvPr id="9" name="Grafik 8" descr="Ein Bild, das Screenshot, Farbigkeit, Grafiken, Grafikdesign enthält.&#10;&#10;Automatisch generierte Beschreibung">
            <a:extLst>
              <a:ext uri="{FF2B5EF4-FFF2-40B4-BE49-F238E27FC236}">
                <a16:creationId xmlns:a16="http://schemas.microsoft.com/office/drawing/2014/main" id="{556A6DF9-FC8D-E0BB-3E08-42FE3393E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58" y="3764978"/>
            <a:ext cx="4441535" cy="21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1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190F3-3681-64A0-461D-B7192820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0. Einstieg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AFBF1A-712D-F557-3A4D-66E4269D9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3EED001-05BC-05A7-875D-148B8938D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61" y="1223496"/>
            <a:ext cx="5881344" cy="44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6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A0543C-67C5-9842-6273-A4C3FF16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3F661-AAAC-3BD9-6990-DEFD00C5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Hirn.jpg: </a:t>
            </a:r>
            <a:r>
              <a:rPr lang="de-DE" dirty="0">
                <a:solidFill>
                  <a:srgbClr val="6FDAD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https://www.alamy.de/stockfoto-gehirn-neuronales-netz-37882186.html</a:t>
            </a:r>
            <a:endParaRPr lang="de-DE" dirty="0">
              <a:solidFill>
                <a:srgbClr val="6FDADF"/>
              </a:solidFill>
            </a:endParaRPr>
          </a:p>
          <a:p>
            <a:r>
              <a:rPr lang="de-DE" dirty="0">
                <a:solidFill>
                  <a:srgbClr val="6FDAD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https://www.informatik-aktuell.de/betrieb/kuenstliche-intelligenz/neuronale-netze-ein-blick-in-die-black-box.html</a:t>
            </a:r>
            <a:endParaRPr lang="de-DE" dirty="0">
              <a:solidFill>
                <a:srgbClr val="6FDADF"/>
              </a:solidFill>
            </a:endParaRPr>
          </a:p>
          <a:p>
            <a:r>
              <a:rPr lang="de-DE" dirty="0">
                <a:solidFill>
                  <a:srgbClr val="6FDAD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http://www.flintech.in/ai-vs-ml-vs-dl-vs-ds/</a:t>
            </a:r>
            <a:endParaRPr lang="de-DE" dirty="0">
              <a:solidFill>
                <a:srgbClr val="6FDADF"/>
              </a:solidFill>
            </a:endParaRPr>
          </a:p>
          <a:p>
            <a:r>
              <a:rPr lang="de-DE" dirty="0">
                <a:solidFill>
                  <a:srgbClr val="6FDAD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https://www.advancinganalytics.co.uk/blog/2021/12/15/understanding-the-difference-between-ai-ml-and-dl-using-an-incredibly-simple-example</a:t>
            </a:r>
            <a:endParaRPr lang="de-DE" dirty="0">
              <a:solidFill>
                <a:srgbClr val="6FDADF"/>
              </a:solidFill>
            </a:endParaRPr>
          </a:p>
          <a:p>
            <a:r>
              <a:rPr lang="de-DE" dirty="0">
                <a:solidFill>
                  <a:srgbClr val="6FDAD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https://datasciencedojo.com/blog/machine-learning-101/</a:t>
            </a:r>
            <a:endParaRPr lang="de-DE" dirty="0">
              <a:solidFill>
                <a:srgbClr val="6FDADF"/>
              </a:solidFill>
            </a:endParaRPr>
          </a:p>
          <a:p>
            <a:r>
              <a:rPr lang="de-DE" dirty="0">
                <a:solidFill>
                  <a:srgbClr val="6FDAD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https://www.youtube.com/@sentdex</a:t>
            </a:r>
            <a:endParaRPr lang="de-DE" dirty="0">
              <a:solidFill>
                <a:srgbClr val="6FDADF"/>
              </a:solidFill>
            </a:endParaRPr>
          </a:p>
          <a:p>
            <a:r>
              <a:rPr lang="de-DE" dirty="0">
                <a:solidFill>
                  <a:srgbClr val="6FDAD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https://www.researchgate.net/figure/Conventional-multilayer-perceptron-a-feedforward-neural-network-with-fully-connected_fig1_314354884</a:t>
            </a:r>
            <a:endParaRPr lang="de-DE" dirty="0">
              <a:solidFill>
                <a:srgbClr val="6FDADF"/>
              </a:solidFill>
            </a:endParaRPr>
          </a:p>
          <a:p>
            <a:r>
              <a:rPr lang="de-DE" dirty="0">
                <a:solidFill>
                  <a:srgbClr val="6FDAD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https://nnfs.io</a:t>
            </a:r>
            <a:endParaRPr lang="de-DE" dirty="0">
              <a:solidFill>
                <a:srgbClr val="6FDADF"/>
              </a:solidFill>
            </a:endParaRPr>
          </a:p>
          <a:p>
            <a:r>
              <a:rPr lang="de-DE" dirty="0">
                <a:solidFill>
                  <a:srgbClr val="6FDAD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https://datasolut.com/machine-learning-vs-deep-learning/</a:t>
            </a:r>
            <a:endParaRPr lang="de-DE" dirty="0">
              <a:solidFill>
                <a:srgbClr val="6FDADF"/>
              </a:solidFill>
            </a:endParaRPr>
          </a:p>
          <a:p>
            <a:endParaRPr lang="de-DE" dirty="0">
              <a:solidFill>
                <a:srgbClr val="6FDAD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19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57884-E67A-B906-68CC-D127C0E8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A643FD7E-6F66-9892-9059-4CEFF729F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"/>
            <a:ext cx="12666508" cy="6858000"/>
          </a:xfrm>
        </p:spPr>
      </p:pic>
      <p:pic>
        <p:nvPicPr>
          <p:cNvPr id="6" name="Webcam Video 2023-03-09 16-58-10">
            <a:hlinkClick r:id="" action="ppaction://media"/>
            <a:extLst>
              <a:ext uri="{FF2B5EF4-FFF2-40B4-BE49-F238E27FC236}">
                <a16:creationId xmlns:a16="http://schemas.microsoft.com/office/drawing/2014/main" id="{A6D7AAB8-69E5-DE71-4D96-A4A11B121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6950" y="1515405"/>
            <a:ext cx="4224020" cy="31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9C88C-78E6-FEF0-542C-45513A3B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D49911-3B61-8753-A2BA-444195747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708F0C-8131-E912-CBEC-BF77AF67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587" y="0"/>
            <a:ext cx="12660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1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FE769-4319-4FDA-845E-8EBE9953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Einführung</a:t>
            </a:r>
          </a:p>
        </p:txBody>
      </p:sp>
      <p:pic>
        <p:nvPicPr>
          <p:cNvPr id="7" name="Grafik 6" descr="Ein Bild, das Text, Elektronik, CD enthält.&#10;&#10;Automatisch generierte Beschreibung">
            <a:extLst>
              <a:ext uri="{FF2B5EF4-FFF2-40B4-BE49-F238E27FC236}">
                <a16:creationId xmlns:a16="http://schemas.microsoft.com/office/drawing/2014/main" id="{F71E9AEF-B507-B11C-36B2-DA83EBA92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t="7104" r="9495" b="3126"/>
          <a:stretch/>
        </p:blipFill>
        <p:spPr>
          <a:xfrm>
            <a:off x="2384424" y="1819275"/>
            <a:ext cx="74199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5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7096B-0AC2-8E89-EE1B-E259A9DF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Arten von Machine Learning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B143F0D-845B-15E5-1BCC-FBE9039BF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1" t="22037" r="20287" b="13004"/>
          <a:stretch/>
        </p:blipFill>
        <p:spPr>
          <a:xfrm>
            <a:off x="3523376" y="1647825"/>
            <a:ext cx="5209563" cy="4853643"/>
          </a:xfr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A0B311E-28B0-D82E-1F11-33985EEFE933}"/>
              </a:ext>
            </a:extLst>
          </p:cNvPr>
          <p:cNvSpPr txBox="1"/>
          <p:nvPr/>
        </p:nvSpPr>
        <p:spPr>
          <a:xfrm>
            <a:off x="9172575" y="2409825"/>
            <a:ext cx="1962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Data</a:t>
            </a:r>
          </a:p>
          <a:p>
            <a:endParaRPr lang="de-DE" sz="3200" dirty="0"/>
          </a:p>
          <a:p>
            <a:endParaRPr lang="de-DE" sz="3200" dirty="0"/>
          </a:p>
          <a:p>
            <a:endParaRPr lang="de-DE" sz="3200" dirty="0"/>
          </a:p>
          <a:p>
            <a:r>
              <a:rPr lang="de-DE" sz="3200" dirty="0" err="1"/>
              <a:t>no</a:t>
            </a:r>
            <a:r>
              <a:rPr lang="de-DE" sz="32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68889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C3DE8BA-0592-EA25-6ACE-9BB973A85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2" y="80822"/>
            <a:ext cx="7953375" cy="6696355"/>
          </a:xfr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62991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07987-4C03-55B1-9052-85E88D7A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Funktionsweise Neuronale Netze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07C8E0C1-664B-12FB-0CD7-58C79ECC4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03" y="2097088"/>
            <a:ext cx="5633417" cy="3907866"/>
          </a:xfrm>
        </p:spPr>
      </p:pic>
    </p:spTree>
    <p:extLst>
      <p:ext uri="{BB962C8B-B14F-4D97-AF65-F5344CB8AC3E}">
        <p14:creationId xmlns:p14="http://schemas.microsoft.com/office/powerpoint/2010/main" val="411614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EFAFE-62E8-5D2D-6874-3FF30218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Neuron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F70-A913-83A6-AB97-F87CEE1CD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Vorbild Gehirn</a:t>
            </a:r>
          </a:p>
        </p:txBody>
      </p:sp>
      <p:pic>
        <p:nvPicPr>
          <p:cNvPr id="9" name="Grafik 8" descr="Ein Bild, das suchend, Licht, Feuer, Natur enthält.&#10;&#10;Automatisch generierte Beschreibung">
            <a:extLst>
              <a:ext uri="{FF2B5EF4-FFF2-40B4-BE49-F238E27FC236}">
                <a16:creationId xmlns:a16="http://schemas.microsoft.com/office/drawing/2014/main" id="{D1BB3FB5-752B-FD78-A235-CB5BA4FAB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7" y="1567855"/>
            <a:ext cx="7364414" cy="490497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85887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218</Words>
  <Application>Microsoft Office PowerPoint</Application>
  <PresentationFormat>Breitbild</PresentationFormat>
  <Paragraphs>49</Paragraphs>
  <Slides>20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Tw Cen MT</vt:lpstr>
      <vt:lpstr>Schaltkreis</vt:lpstr>
      <vt:lpstr>Neuronale Netze -Machine Learning</vt:lpstr>
      <vt:lpstr>0. Einstieg</vt:lpstr>
      <vt:lpstr>PowerPoint-Präsentation</vt:lpstr>
      <vt:lpstr>PowerPoint-Präsentation</vt:lpstr>
      <vt:lpstr>1. Einführung</vt:lpstr>
      <vt:lpstr>2. Arten von Machine Learning</vt:lpstr>
      <vt:lpstr>PowerPoint-Präsentation</vt:lpstr>
      <vt:lpstr>3. Funktionsweise Neuronale Netze</vt:lpstr>
      <vt:lpstr>3.1 Neuron</vt:lpstr>
      <vt:lpstr>PowerPoint-Präsentation</vt:lpstr>
      <vt:lpstr>3.2 Vernetzung von Neuronen</vt:lpstr>
      <vt:lpstr>3.3 Activation Functions</vt:lpstr>
      <vt:lpstr>PowerPoint-Präsentation</vt:lpstr>
      <vt:lpstr>3.3.1 Beispiel Sinus</vt:lpstr>
      <vt:lpstr>4 Optimierung von Neuronalen Netzen</vt:lpstr>
      <vt:lpstr>PowerPoint-Präsentation</vt:lpstr>
      <vt:lpstr>4.1 Zufällig</vt:lpstr>
      <vt:lpstr>4.2 Backpropagation (SGD)</vt:lpstr>
      <vt:lpstr>4.3 Andere Optimierungs Ideen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Neuronale Netze -Machine Learning</dc:title>
  <dc:creator>David Völlm</dc:creator>
  <cp:lastModifiedBy>David Völlm</cp:lastModifiedBy>
  <cp:revision>23</cp:revision>
  <dcterms:created xsi:type="dcterms:W3CDTF">2023-02-15T16:17:59Z</dcterms:created>
  <dcterms:modified xsi:type="dcterms:W3CDTF">2023-05-25T17:02:16Z</dcterms:modified>
</cp:coreProperties>
</file>